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7" r:id="rId2"/>
    <p:sldId id="258" r:id="rId3"/>
    <p:sldId id="259" r:id="rId4"/>
    <p:sldId id="260" r:id="rId5"/>
    <p:sldId id="264" r:id="rId6"/>
    <p:sldId id="274" r:id="rId7"/>
    <p:sldId id="265" r:id="rId8"/>
    <p:sldId id="266" r:id="rId9"/>
    <p:sldId id="275" r:id="rId10"/>
    <p:sldId id="282" r:id="rId11"/>
    <p:sldId id="283" r:id="rId12"/>
    <p:sldId id="284" r:id="rId13"/>
    <p:sldId id="285" r:id="rId14"/>
    <p:sldId id="270" r:id="rId15"/>
    <p:sldId id="271" r:id="rId16"/>
    <p:sldId id="273" r:id="rId17"/>
  </p:sldIdLst>
  <p:sldSz cx="9144000" cy="6858000" type="screen4x3"/>
  <p:notesSz cx="6858000" cy="9296400"/>
  <p:custDataLst>
    <p:tags r:id="rId20"/>
  </p:custDataLst>
  <p:defaultTextStyle>
    <a:defPPr>
      <a:defRPr lang="en-US"/>
    </a:defPPr>
    <a:lvl1pPr algn="l" rtl="0" fontAlgn="base">
      <a:spcBef>
        <a:spcPct val="0"/>
      </a:spcBef>
      <a:spcAft>
        <a:spcPct val="0"/>
      </a:spcAft>
      <a:defRPr sz="2400" kern="1200">
        <a:solidFill>
          <a:srgbClr val="000066"/>
        </a:solidFill>
        <a:latin typeface="Lucida Sans Unicode" pitchFamily="34" charset="0"/>
        <a:ea typeface="+mn-ea"/>
        <a:cs typeface="Arial" pitchFamily="34" charset="0"/>
      </a:defRPr>
    </a:lvl1pPr>
    <a:lvl2pPr marL="457200" algn="l" rtl="0" fontAlgn="base">
      <a:spcBef>
        <a:spcPct val="0"/>
      </a:spcBef>
      <a:spcAft>
        <a:spcPct val="0"/>
      </a:spcAft>
      <a:defRPr sz="2400" kern="1200">
        <a:solidFill>
          <a:srgbClr val="000066"/>
        </a:solidFill>
        <a:latin typeface="Lucida Sans Unicode" pitchFamily="34" charset="0"/>
        <a:ea typeface="+mn-ea"/>
        <a:cs typeface="Arial" pitchFamily="34" charset="0"/>
      </a:defRPr>
    </a:lvl2pPr>
    <a:lvl3pPr marL="914400" algn="l" rtl="0" fontAlgn="base">
      <a:spcBef>
        <a:spcPct val="0"/>
      </a:spcBef>
      <a:spcAft>
        <a:spcPct val="0"/>
      </a:spcAft>
      <a:defRPr sz="2400" kern="1200">
        <a:solidFill>
          <a:srgbClr val="000066"/>
        </a:solidFill>
        <a:latin typeface="Lucida Sans Unicode" pitchFamily="34" charset="0"/>
        <a:ea typeface="+mn-ea"/>
        <a:cs typeface="Arial" pitchFamily="34" charset="0"/>
      </a:defRPr>
    </a:lvl3pPr>
    <a:lvl4pPr marL="1371600" algn="l" rtl="0" fontAlgn="base">
      <a:spcBef>
        <a:spcPct val="0"/>
      </a:spcBef>
      <a:spcAft>
        <a:spcPct val="0"/>
      </a:spcAft>
      <a:defRPr sz="2400" kern="1200">
        <a:solidFill>
          <a:srgbClr val="000066"/>
        </a:solidFill>
        <a:latin typeface="Lucida Sans Unicode" pitchFamily="34" charset="0"/>
        <a:ea typeface="+mn-ea"/>
        <a:cs typeface="Arial" pitchFamily="34" charset="0"/>
      </a:defRPr>
    </a:lvl4pPr>
    <a:lvl5pPr marL="1828800" algn="l" rtl="0" fontAlgn="base">
      <a:spcBef>
        <a:spcPct val="0"/>
      </a:spcBef>
      <a:spcAft>
        <a:spcPct val="0"/>
      </a:spcAft>
      <a:defRPr sz="2400" kern="1200">
        <a:solidFill>
          <a:srgbClr val="000066"/>
        </a:solidFill>
        <a:latin typeface="Lucida Sans Unicode" pitchFamily="34" charset="0"/>
        <a:ea typeface="+mn-ea"/>
        <a:cs typeface="Arial" pitchFamily="34" charset="0"/>
      </a:defRPr>
    </a:lvl5pPr>
    <a:lvl6pPr marL="2286000" algn="l" defTabSz="914400" rtl="0" eaLnBrk="1" latinLnBrk="0" hangingPunct="1">
      <a:defRPr sz="2400" kern="1200">
        <a:solidFill>
          <a:srgbClr val="000066"/>
        </a:solidFill>
        <a:latin typeface="Lucida Sans Unicode" pitchFamily="34" charset="0"/>
        <a:ea typeface="+mn-ea"/>
        <a:cs typeface="Arial" pitchFamily="34" charset="0"/>
      </a:defRPr>
    </a:lvl6pPr>
    <a:lvl7pPr marL="2743200" algn="l" defTabSz="914400" rtl="0" eaLnBrk="1" latinLnBrk="0" hangingPunct="1">
      <a:defRPr sz="2400" kern="1200">
        <a:solidFill>
          <a:srgbClr val="000066"/>
        </a:solidFill>
        <a:latin typeface="Lucida Sans Unicode" pitchFamily="34" charset="0"/>
        <a:ea typeface="+mn-ea"/>
        <a:cs typeface="Arial" pitchFamily="34" charset="0"/>
      </a:defRPr>
    </a:lvl7pPr>
    <a:lvl8pPr marL="3200400" algn="l" defTabSz="914400" rtl="0" eaLnBrk="1" latinLnBrk="0" hangingPunct="1">
      <a:defRPr sz="2400" kern="1200">
        <a:solidFill>
          <a:srgbClr val="000066"/>
        </a:solidFill>
        <a:latin typeface="Lucida Sans Unicode" pitchFamily="34" charset="0"/>
        <a:ea typeface="+mn-ea"/>
        <a:cs typeface="Arial" pitchFamily="34" charset="0"/>
      </a:defRPr>
    </a:lvl8pPr>
    <a:lvl9pPr marL="3657600" algn="l" defTabSz="914400" rtl="0" eaLnBrk="1" latinLnBrk="0" hangingPunct="1">
      <a:defRPr sz="2400" kern="1200">
        <a:solidFill>
          <a:srgbClr val="000066"/>
        </a:solidFill>
        <a:latin typeface="Lucida Sans Unicode"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BE0E3"/>
    <a:srgbClr val="FFFF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1" autoAdjust="0"/>
    <p:restoredTop sz="94660"/>
  </p:normalViewPr>
  <p:slideViewPr>
    <p:cSldViewPr>
      <p:cViewPr>
        <p:scale>
          <a:sx n="55" d="100"/>
          <a:sy n="55" d="100"/>
        </p:scale>
        <p:origin x="1620" y="40"/>
      </p:cViewPr>
      <p:guideLst>
        <p:guide orient="horz" pos="2160"/>
        <p:guide pos="2880"/>
      </p:guideLst>
    </p:cSldViewPr>
  </p:slideViewPr>
  <p:notesTextViewPr>
    <p:cViewPr>
      <p:scale>
        <a:sx n="100" d="100"/>
        <a:sy n="100" d="100"/>
      </p:scale>
      <p:origin x="0" y="0"/>
    </p:cViewPr>
  </p:notesTextViewPr>
  <p:notesViewPr>
    <p:cSldViewPr>
      <p:cViewPr varScale="1">
        <p:scale>
          <a:sx n="53" d="100"/>
          <a:sy n="53" d="100"/>
        </p:scale>
        <p:origin x="-462" y="-84"/>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1" y="0"/>
            <a:ext cx="2971800" cy="465138"/>
          </a:xfrm>
          <a:prstGeom prst="rect">
            <a:avLst/>
          </a:prstGeom>
          <a:noFill/>
          <a:ln w="9525">
            <a:noFill/>
            <a:miter lim="800000"/>
            <a:headEnd/>
            <a:tailEnd/>
          </a:ln>
          <a:effectLst/>
        </p:spPr>
        <p:txBody>
          <a:bodyPr vert="horz" wrap="square" lIns="91433" tIns="45717" rIns="91433" bIns="45717" numCol="1" anchor="t" anchorCtr="0" compatLnSpc="1">
            <a:prstTxWarp prst="textNoShape">
              <a:avLst/>
            </a:prstTxWarp>
          </a:bodyPr>
          <a:lstStyle>
            <a:lvl1pPr>
              <a:defRPr sz="1200">
                <a:solidFill>
                  <a:schemeClr val="tx1"/>
                </a:solidFill>
                <a:latin typeface="Arial" charset="0"/>
                <a:cs typeface="+mn-cs"/>
              </a:defRPr>
            </a:lvl1pPr>
          </a:lstStyle>
          <a:p>
            <a:pPr>
              <a:defRPr/>
            </a:pPr>
            <a:endParaRPr lang="en-US"/>
          </a:p>
        </p:txBody>
      </p:sp>
      <p:sp>
        <p:nvSpPr>
          <p:cNvPr id="58371" name="Rectangle 3"/>
          <p:cNvSpPr>
            <a:spLocks noGrp="1" noChangeArrowheads="1"/>
          </p:cNvSpPr>
          <p:nvPr>
            <p:ph type="dt" sz="quarter" idx="1"/>
          </p:nvPr>
        </p:nvSpPr>
        <p:spPr bwMode="auto">
          <a:xfrm>
            <a:off x="3884614" y="0"/>
            <a:ext cx="2971800" cy="465138"/>
          </a:xfrm>
          <a:prstGeom prst="rect">
            <a:avLst/>
          </a:prstGeom>
          <a:noFill/>
          <a:ln w="9525">
            <a:noFill/>
            <a:miter lim="800000"/>
            <a:headEnd/>
            <a:tailEnd/>
          </a:ln>
          <a:effectLst/>
        </p:spPr>
        <p:txBody>
          <a:bodyPr vert="horz" wrap="square" lIns="91433" tIns="45717" rIns="91433" bIns="45717" numCol="1" anchor="t" anchorCtr="0" compatLnSpc="1">
            <a:prstTxWarp prst="textNoShape">
              <a:avLst/>
            </a:prstTxWarp>
          </a:bodyPr>
          <a:lstStyle>
            <a:lvl1pPr algn="r">
              <a:defRPr sz="1200">
                <a:solidFill>
                  <a:schemeClr val="tx1"/>
                </a:solidFill>
                <a:latin typeface="Arial" charset="0"/>
                <a:cs typeface="+mn-cs"/>
              </a:defRPr>
            </a:lvl1pPr>
          </a:lstStyle>
          <a:p>
            <a:pPr>
              <a:defRPr/>
            </a:pPr>
            <a:endParaRPr lang="en-US"/>
          </a:p>
        </p:txBody>
      </p:sp>
      <p:sp>
        <p:nvSpPr>
          <p:cNvPr id="58372" name="Rectangle 4"/>
          <p:cNvSpPr>
            <a:spLocks noGrp="1" noChangeArrowheads="1"/>
          </p:cNvSpPr>
          <p:nvPr>
            <p:ph type="ftr" sz="quarter" idx="2"/>
          </p:nvPr>
        </p:nvSpPr>
        <p:spPr bwMode="auto">
          <a:xfrm>
            <a:off x="1" y="8829675"/>
            <a:ext cx="2971800" cy="465138"/>
          </a:xfrm>
          <a:prstGeom prst="rect">
            <a:avLst/>
          </a:prstGeom>
          <a:noFill/>
          <a:ln w="9525">
            <a:noFill/>
            <a:miter lim="800000"/>
            <a:headEnd/>
            <a:tailEnd/>
          </a:ln>
          <a:effectLst/>
        </p:spPr>
        <p:txBody>
          <a:bodyPr vert="horz" wrap="square" lIns="91433" tIns="45717" rIns="91433" bIns="45717" numCol="1" anchor="b" anchorCtr="0" compatLnSpc="1">
            <a:prstTxWarp prst="textNoShape">
              <a:avLst/>
            </a:prstTxWarp>
          </a:bodyPr>
          <a:lstStyle>
            <a:lvl1pPr>
              <a:defRPr sz="1200">
                <a:solidFill>
                  <a:schemeClr val="tx1"/>
                </a:solidFill>
                <a:latin typeface="Arial" charset="0"/>
                <a:cs typeface="+mn-cs"/>
              </a:defRPr>
            </a:lvl1pPr>
          </a:lstStyle>
          <a:p>
            <a:pPr>
              <a:defRPr/>
            </a:pPr>
            <a:endParaRPr lang="en-US"/>
          </a:p>
        </p:txBody>
      </p:sp>
      <p:sp>
        <p:nvSpPr>
          <p:cNvPr id="58373" name="Rectangle 5"/>
          <p:cNvSpPr>
            <a:spLocks noGrp="1" noChangeArrowheads="1"/>
          </p:cNvSpPr>
          <p:nvPr>
            <p:ph type="sldNum" sz="quarter" idx="3"/>
          </p:nvPr>
        </p:nvSpPr>
        <p:spPr bwMode="auto">
          <a:xfrm>
            <a:off x="3884614" y="8829675"/>
            <a:ext cx="2971800" cy="465138"/>
          </a:xfrm>
          <a:prstGeom prst="rect">
            <a:avLst/>
          </a:prstGeom>
          <a:noFill/>
          <a:ln w="9525">
            <a:noFill/>
            <a:miter lim="800000"/>
            <a:headEnd/>
            <a:tailEnd/>
          </a:ln>
          <a:effectLst/>
        </p:spPr>
        <p:txBody>
          <a:bodyPr vert="horz" wrap="square" lIns="91433" tIns="45717" rIns="91433" bIns="45717" numCol="1" anchor="b" anchorCtr="0" compatLnSpc="1">
            <a:prstTxWarp prst="textNoShape">
              <a:avLst/>
            </a:prstTxWarp>
          </a:bodyPr>
          <a:lstStyle>
            <a:lvl1pPr algn="r">
              <a:defRPr sz="1200">
                <a:solidFill>
                  <a:schemeClr val="tx1"/>
                </a:solidFill>
                <a:latin typeface="Arial" charset="0"/>
                <a:cs typeface="+mn-cs"/>
              </a:defRPr>
            </a:lvl1pPr>
          </a:lstStyle>
          <a:p>
            <a:pPr>
              <a:defRPr/>
            </a:pPr>
            <a:fld id="{9BA8C819-324E-4AD5-91D4-1294BD3AB1E7}" type="slidenum">
              <a:rPr lang="en-US"/>
              <a:pPr>
                <a:defRPr/>
              </a:pPr>
              <a:t>‹#›</a:t>
            </a:fld>
            <a:endParaRPr lang="en-US"/>
          </a:p>
        </p:txBody>
      </p:sp>
    </p:spTree>
    <p:extLst>
      <p:ext uri="{BB962C8B-B14F-4D97-AF65-F5344CB8AC3E}">
        <p14:creationId xmlns:p14="http://schemas.microsoft.com/office/powerpoint/2010/main" val="1608640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2971800" cy="465138"/>
          </a:xfrm>
          <a:prstGeom prst="rect">
            <a:avLst/>
          </a:prstGeom>
          <a:noFill/>
          <a:ln w="9525">
            <a:noFill/>
            <a:miter lim="800000"/>
            <a:headEnd/>
            <a:tailEnd/>
          </a:ln>
          <a:effectLst/>
        </p:spPr>
        <p:txBody>
          <a:bodyPr vert="horz" wrap="square" lIns="91433" tIns="45717" rIns="91433" bIns="45717" numCol="1" anchor="t" anchorCtr="0" compatLnSpc="1">
            <a:prstTxWarp prst="textNoShape">
              <a:avLst/>
            </a:prstTxWarp>
          </a:bodyPr>
          <a:lstStyle>
            <a:lvl1pPr>
              <a:defRPr sz="1200">
                <a:solidFill>
                  <a:schemeClr val="tx1"/>
                </a:solidFill>
                <a:latin typeface="Arial" charset="0"/>
                <a:cs typeface="+mn-cs"/>
              </a:defRPr>
            </a:lvl1pPr>
          </a:lstStyle>
          <a:p>
            <a:pPr>
              <a:defRPr/>
            </a:pPr>
            <a:endParaRPr lang="en-US"/>
          </a:p>
        </p:txBody>
      </p:sp>
      <p:sp>
        <p:nvSpPr>
          <p:cNvPr id="4099" name="Rectangle 3"/>
          <p:cNvSpPr>
            <a:spLocks noGrp="1" noChangeArrowheads="1"/>
          </p:cNvSpPr>
          <p:nvPr>
            <p:ph type="dt" idx="1"/>
          </p:nvPr>
        </p:nvSpPr>
        <p:spPr bwMode="auto">
          <a:xfrm>
            <a:off x="3884614" y="0"/>
            <a:ext cx="2971800" cy="465138"/>
          </a:xfrm>
          <a:prstGeom prst="rect">
            <a:avLst/>
          </a:prstGeom>
          <a:noFill/>
          <a:ln w="9525">
            <a:noFill/>
            <a:miter lim="800000"/>
            <a:headEnd/>
            <a:tailEnd/>
          </a:ln>
          <a:effectLst/>
        </p:spPr>
        <p:txBody>
          <a:bodyPr vert="horz" wrap="square" lIns="91433" tIns="45717" rIns="91433" bIns="45717" numCol="1" anchor="t" anchorCtr="0" compatLnSpc="1">
            <a:prstTxWarp prst="textNoShape">
              <a:avLst/>
            </a:prstTxWarp>
          </a:bodyPr>
          <a:lstStyle>
            <a:lvl1pPr algn="r">
              <a:defRPr sz="1200">
                <a:solidFill>
                  <a:schemeClr val="tx1"/>
                </a:solidFill>
                <a:latin typeface="Arial" charset="0"/>
                <a:cs typeface="+mn-cs"/>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416426"/>
            <a:ext cx="5486400" cy="4183063"/>
          </a:xfrm>
          <a:prstGeom prst="rect">
            <a:avLst/>
          </a:prstGeom>
          <a:noFill/>
          <a:ln w="9525">
            <a:noFill/>
            <a:miter lim="800000"/>
            <a:headEnd/>
            <a:tailEnd/>
          </a:ln>
          <a:effectLst/>
        </p:spPr>
        <p:txBody>
          <a:bodyPr vert="horz" wrap="square" lIns="91433" tIns="45717" rIns="91433" bIns="4571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1" y="8829675"/>
            <a:ext cx="2971800" cy="465138"/>
          </a:xfrm>
          <a:prstGeom prst="rect">
            <a:avLst/>
          </a:prstGeom>
          <a:noFill/>
          <a:ln w="9525">
            <a:noFill/>
            <a:miter lim="800000"/>
            <a:headEnd/>
            <a:tailEnd/>
          </a:ln>
          <a:effectLst/>
        </p:spPr>
        <p:txBody>
          <a:bodyPr vert="horz" wrap="square" lIns="91433" tIns="45717" rIns="91433" bIns="45717" numCol="1" anchor="b" anchorCtr="0" compatLnSpc="1">
            <a:prstTxWarp prst="textNoShape">
              <a:avLst/>
            </a:prstTxWarp>
          </a:bodyPr>
          <a:lstStyle>
            <a:lvl1pPr>
              <a:defRPr sz="1200">
                <a:solidFill>
                  <a:schemeClr val="tx1"/>
                </a:solidFill>
                <a:latin typeface="Arial"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4" y="8829675"/>
            <a:ext cx="2971800" cy="465138"/>
          </a:xfrm>
          <a:prstGeom prst="rect">
            <a:avLst/>
          </a:prstGeom>
          <a:noFill/>
          <a:ln w="9525">
            <a:noFill/>
            <a:miter lim="800000"/>
            <a:headEnd/>
            <a:tailEnd/>
          </a:ln>
          <a:effectLst/>
        </p:spPr>
        <p:txBody>
          <a:bodyPr vert="horz" wrap="square" lIns="91433" tIns="45717" rIns="91433" bIns="45717" numCol="1" anchor="b" anchorCtr="0" compatLnSpc="1">
            <a:prstTxWarp prst="textNoShape">
              <a:avLst/>
            </a:prstTxWarp>
          </a:bodyPr>
          <a:lstStyle>
            <a:lvl1pPr algn="r">
              <a:defRPr sz="1200">
                <a:solidFill>
                  <a:schemeClr val="tx1"/>
                </a:solidFill>
                <a:latin typeface="Arial" charset="0"/>
                <a:cs typeface="+mn-cs"/>
              </a:defRPr>
            </a:lvl1pPr>
          </a:lstStyle>
          <a:p>
            <a:pPr>
              <a:defRPr/>
            </a:pPr>
            <a:fld id="{8CCD488C-372B-412A-9ACB-20A91F59FD48}" type="slidenum">
              <a:rPr lang="en-US"/>
              <a:pPr>
                <a:defRPr/>
              </a:pPr>
              <a:t>‹#›</a:t>
            </a:fld>
            <a:endParaRPr lang="en-US"/>
          </a:p>
        </p:txBody>
      </p:sp>
    </p:spTree>
    <p:extLst>
      <p:ext uri="{BB962C8B-B14F-4D97-AF65-F5344CB8AC3E}">
        <p14:creationId xmlns:p14="http://schemas.microsoft.com/office/powerpoint/2010/main" val="2627445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F01598A0-7B06-4D4C-8373-C3FFE07EDADD}" type="slidenum">
              <a:rPr lang="en-US" sz="1200">
                <a:solidFill>
                  <a:schemeClr val="tx1"/>
                </a:solidFill>
                <a:latin typeface="Arial" pitchFamily="34" charset="0"/>
              </a:rPr>
              <a:pPr eaLnBrk="1" hangingPunct="1"/>
              <a:t>1</a:t>
            </a:fld>
            <a:endParaRPr lang="en-US" sz="1200">
              <a:solidFill>
                <a:schemeClr val="tx1"/>
              </a:solidFill>
              <a:latin typeface="Arial"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800">
                <a:latin typeface="Arial" pitchFamily="34" charset="0"/>
              </a:rPr>
              <a:t>But it is only one of the sciences of man. There are many other social sciences such as sociology, psychology, political science, and economics. What distinguishes anthropology from the other social sciences is its </a:t>
            </a:r>
            <a:r>
              <a:rPr lang="en-US" altLang="zh-CN" sz="1800" b="1">
                <a:latin typeface="Arial" pitchFamily="34" charset="0"/>
              </a:rPr>
              <a:t>holistic</a:t>
            </a:r>
            <a:r>
              <a:rPr lang="en-US" altLang="zh-CN" sz="1800">
                <a:latin typeface="Arial" pitchFamily="34" charset="0"/>
              </a:rPr>
              <a:t> approach. Anthropologists try to understand the interaction between a variety of systems and processes that influence human behavior. </a:t>
            </a:r>
            <a:endParaRPr lang="en-US" sz="180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400">
                <a:latin typeface="Arial" pitchFamily="34" charset="0"/>
              </a:rPr>
              <a:t>Paleoanthropologists are concerned with the study of human evolution through fossil remains. Primatologists study non-human primates in their natural environments with the aim of gaining insight into human evolution.  Biological anthropologists study both human evolution and contemporary physical variations among the world's people.   Our understanding of human evolution is being considerably enhanced through the study of population genetics, the study of inherited physical traits. Some biological anthropologists also study the interrelationship between human populations and their environments.    Epidemiologists contribute to the anthropological dialogue by investigating the transmission of disease among  human populations.  Other kinds of medical anthropologists study the relationship between  biology and sociocultural factors related to health and disease. They may study the culture of  medical institutions and health care providers or specialize in nutrition. Nutritional anthropologists believe understanding the relationship between the human diet and culture can provide us with insights into health and behavior.     </a:t>
            </a:r>
          </a:p>
          <a:p>
            <a:pPr eaLnBrk="1" hangingPunct="1"/>
            <a:endParaRPr lang="en-US" sz="1400">
              <a:latin typeface="Arial" pitchFamily="34" charset="0"/>
            </a:endParaRPr>
          </a:p>
          <a:p>
            <a:pPr eaLnBrk="1" hangingPunct="1"/>
            <a:endParaRPr lang="en-US">
              <a:latin typeface="Arial" pitchFamily="34" charset="0"/>
            </a:endParaRP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F4520379-23A4-4C90-B227-1844969225F1}" type="slidenum">
              <a:rPr lang="en-US" sz="1200">
                <a:solidFill>
                  <a:schemeClr val="tx1"/>
                </a:solidFill>
                <a:latin typeface="Arial" pitchFamily="34" charset="0"/>
              </a:rPr>
              <a:pPr eaLnBrk="1" hangingPunct="1"/>
              <a:t>10</a:t>
            </a:fld>
            <a:endParaRPr lang="en-US" sz="1200">
              <a:solidFill>
                <a:schemeClr val="tx1"/>
              </a:solidFill>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400">
                <a:latin typeface="Arial" pitchFamily="34" charset="0"/>
              </a:rPr>
              <a:t>Archaeologists study people of the past by excavating and analyzing material remains. They look not only at human remains but the artifacts people leave behind. They can derive a surprising amount of information from such things as the location of the postholes in ancient dwellings or even the pollen found in levels of soil associated with other artifacts. Cultural resource management is the area of archaeology that deals with ensuring the preservation of archeological sites. Sometimes an archeological site is impacted by proposed construction. An archeologist may be called upon to determine the significance of the site and help devise a plan to protect it. If the damage is unavoidable, the archeologist may excavate to get as much information from the area as possible before it is destroyed. Cultural resource managers are also often called upon to monitor construction to make sure that nothing of cultural significance is inadvertently  damaged.  Due to the proliferation of protection laws at both the state and federal level, cultural resource management has become a growth industry.  Today, about half of all archeologists work in this area. </a:t>
            </a:r>
          </a:p>
          <a:p>
            <a:pPr eaLnBrk="1" hangingPunct="1"/>
            <a:endParaRPr lang="en-US">
              <a:latin typeface="Arial" pitchFamily="34" charset="0"/>
            </a:endParaRPr>
          </a:p>
          <a:p>
            <a:pPr eaLnBrk="1" hangingPunct="1"/>
            <a:endParaRPr lang="en-US">
              <a:latin typeface="Arial" pitchFamily="34" charset="0"/>
            </a:endParaRPr>
          </a:p>
          <a:p>
            <a:pPr eaLnBrk="1" hangingPunct="1"/>
            <a:endParaRPr lang="en-US">
              <a:latin typeface="Arial" pitchFamily="34"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DEFDF6E0-1EC0-40A8-BC95-9060DBDDD005}" type="slidenum">
              <a:rPr lang="en-US" sz="1200">
                <a:solidFill>
                  <a:schemeClr val="tx1"/>
                </a:solidFill>
                <a:latin typeface="Arial" pitchFamily="34" charset="0"/>
              </a:rPr>
              <a:pPr eaLnBrk="1" hangingPunct="1"/>
              <a:t>11</a:t>
            </a:fld>
            <a:endParaRPr lang="en-US" sz="1200">
              <a:solidFill>
                <a:schemeClr val="tx1"/>
              </a:solidFill>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600">
                <a:latin typeface="Arial" pitchFamily="34" charset="0"/>
              </a:rPr>
              <a:t>Sociolinguists can learn a lot about human behavior by studying how people use language. They look at how languages change over time, how languages separate and combine, and investigate the relationship between language and culture. If you want to do a little sociolinguistic investigation of your own, listen to your fellow students when they get together on campus. Some will practice code-switching, that is, they will combine two languages such as Spanish and English in one conversation.  A code-switcher must be skilled in the grammar and vocabulary of two languages. It says a lot about the cultural environment in which they grew up.</a:t>
            </a:r>
          </a:p>
          <a:p>
            <a:pPr eaLnBrk="1" hangingPunct="1"/>
            <a:endParaRPr lang="en-US" sz="1600">
              <a:latin typeface="Arial" pitchFamily="34" charset="0"/>
            </a:endParaRPr>
          </a:p>
          <a:p>
            <a:pPr eaLnBrk="1" hangingPunct="1"/>
            <a:endParaRPr lang="en-US">
              <a:latin typeface="Arial" pitchFamily="34" charset="0"/>
            </a:endParaRPr>
          </a:p>
          <a:p>
            <a:pPr eaLnBrk="1" hangingPunct="1"/>
            <a:endParaRPr lang="en-US">
              <a:latin typeface="Arial" pitchFamily="34" charset="0"/>
            </a:endParaRPr>
          </a:p>
          <a:p>
            <a:pPr eaLnBrk="1" hangingPunct="1"/>
            <a:endParaRPr lang="en-US">
              <a:latin typeface="Arial" pitchFamily="34"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DB751CEA-F8CA-4AB7-8EB6-2B9E4D4062B7}" type="slidenum">
              <a:rPr lang="en-US" sz="1200">
                <a:solidFill>
                  <a:schemeClr val="tx1"/>
                </a:solidFill>
                <a:latin typeface="Arial" pitchFamily="34" charset="0"/>
              </a:rPr>
              <a:pPr eaLnBrk="1" hangingPunct="1"/>
              <a:t>12</a:t>
            </a:fld>
            <a:endParaRPr lang="en-US" sz="1200">
              <a:solidFill>
                <a:schemeClr val="tx1"/>
              </a:solidFill>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800">
                <a:latin typeface="Arial" pitchFamily="34" charset="0"/>
              </a:rPr>
              <a:t>A sociolinguist is one kind of cultural anthropologist. Cultural anthropologists look at the intersections of a variety of cultural systems such as law, religion, kinship, political structures, etc. in order to understand other people. Some write ethnographies describing cultures in which they live. Others are ethnologists who compare cultures on the basis of information they and others have collected. They may work in traditional cultures around the world or in the world's growing urban areas. </a:t>
            </a:r>
          </a:p>
          <a:p>
            <a:pPr eaLnBrk="1" hangingPunct="1"/>
            <a:endParaRPr lang="en-US" sz="1800">
              <a:latin typeface="Arial" pitchFamily="34" charset="0"/>
            </a:endParaRPr>
          </a:p>
          <a:p>
            <a:pPr eaLnBrk="1" hangingPunct="1"/>
            <a:endParaRPr lang="en-US">
              <a:latin typeface="Arial" pitchFamily="34" charset="0"/>
            </a:endParaRPr>
          </a:p>
          <a:p>
            <a:pPr eaLnBrk="1" hangingPunct="1"/>
            <a:endParaRPr lang="en-US">
              <a:latin typeface="Arial" pitchFamily="34" charset="0"/>
            </a:endParaRPr>
          </a:p>
          <a:p>
            <a:pPr eaLnBrk="1" hangingPunct="1"/>
            <a:endParaRPr lang="en-US">
              <a:latin typeface="Arial" pitchFamily="34" charset="0"/>
            </a:endParaRP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8658EA8D-B7E4-4B79-B261-867E210F6D17}" type="slidenum">
              <a:rPr lang="en-US" sz="1200">
                <a:solidFill>
                  <a:schemeClr val="tx1"/>
                </a:solidFill>
                <a:latin typeface="Arial" pitchFamily="34" charset="0"/>
              </a:rPr>
              <a:pPr eaLnBrk="1" hangingPunct="1"/>
              <a:t>13</a:t>
            </a:fld>
            <a:endParaRPr lang="en-US" sz="1200">
              <a:solidFill>
                <a:schemeClr val="tx1"/>
              </a:solidFill>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B9021A6F-029C-45A0-AB57-382640FA19B8}" type="slidenum">
              <a:rPr lang="en-US" sz="1200">
                <a:solidFill>
                  <a:schemeClr val="tx1"/>
                </a:solidFill>
                <a:latin typeface="Arial" pitchFamily="34" charset="0"/>
              </a:rPr>
              <a:pPr eaLnBrk="1" hangingPunct="1"/>
              <a:t>14</a:t>
            </a:fld>
            <a:endParaRPr lang="en-US" sz="1200">
              <a:solidFill>
                <a:schemeClr val="tx1"/>
              </a:solidFill>
              <a:latin typeface="Arial"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800">
                <a:latin typeface="Arial" pitchFamily="34" charset="0"/>
              </a:rPr>
              <a:t>In 1871,  Edward Tylor introduced the classic definition of </a:t>
            </a:r>
            <a:r>
              <a:rPr lang="en-US" sz="1800">
                <a:latin typeface="Arial" pitchFamily="34" charset="0"/>
                <a:sym typeface="WP TypographicSymbols"/>
              </a:rPr>
              <a:t>“</a:t>
            </a:r>
            <a:r>
              <a:rPr lang="en-US" sz="1800">
                <a:latin typeface="Arial" pitchFamily="34" charset="0"/>
              </a:rPr>
              <a:t>culture</a:t>
            </a:r>
            <a:r>
              <a:rPr lang="en-US" sz="1800">
                <a:latin typeface="Arial" pitchFamily="34" charset="0"/>
                <a:sym typeface="WP TypographicSymbols"/>
              </a:rPr>
              <a:t>”</a:t>
            </a:r>
            <a:r>
              <a:rPr lang="en-US" sz="1800">
                <a:latin typeface="Arial" pitchFamily="34" charset="0"/>
              </a:rPr>
              <a:t> in the first paragraph of his influential work, Primitive Culture. He said: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008D752D-5955-4951-ADA0-E54C85091290}" type="slidenum">
              <a:rPr lang="en-US" sz="1200">
                <a:solidFill>
                  <a:schemeClr val="tx1"/>
                </a:solidFill>
                <a:latin typeface="Arial" pitchFamily="34" charset="0"/>
              </a:rPr>
              <a:pPr eaLnBrk="1" hangingPunct="1"/>
              <a:t>15</a:t>
            </a:fld>
            <a:endParaRPr lang="en-US" sz="1200">
              <a:solidFill>
                <a:schemeClr val="tx1"/>
              </a:solidFill>
              <a:latin typeface="Arial"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800">
                <a:latin typeface="Arial" pitchFamily="34" charset="0"/>
              </a:rPr>
              <a:t>More than any other idea, it is the concept of culture that identifies and drives the work of cultural anthropologists.</a:t>
            </a:r>
          </a:p>
          <a:p>
            <a:pPr eaLnBrk="1" hangingPunct="1"/>
            <a:endParaRPr lang="en-US" sz="1800">
              <a:solidFill>
                <a:srgbClr val="000066"/>
              </a:solidFill>
              <a:latin typeface="Arial" pitchFamily="34" charset="0"/>
            </a:endParaRPr>
          </a:p>
          <a:p>
            <a:pPr eaLnBrk="1" hangingPunct="1"/>
            <a:endParaRPr lang="en-US" sz="180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B633DF17-8492-425A-BF40-21D0EA539D60}" type="slidenum">
              <a:rPr lang="en-US" sz="1200">
                <a:solidFill>
                  <a:schemeClr val="tx1"/>
                </a:solidFill>
                <a:latin typeface="Arial" pitchFamily="34" charset="0"/>
              </a:rPr>
              <a:pPr eaLnBrk="1" hangingPunct="1"/>
              <a:t>16</a:t>
            </a:fld>
            <a:endParaRPr lang="en-US" sz="1200">
              <a:solidFill>
                <a:schemeClr val="tx1"/>
              </a:solidFill>
              <a:latin typeface="Arial"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600">
                <a:latin typeface="Arial" pitchFamily="34" charset="0"/>
              </a:rPr>
              <a:t>The people they studied were changing. Diffusion and adaptation became central areas of concern. Anthropologists began to realize that behavioral traits are best understood when they are viewed within the cultural context or contexts in which they function. This is called </a:t>
            </a:r>
            <a:r>
              <a:rPr lang="en-US" sz="1600" i="1">
                <a:latin typeface="Arial" pitchFamily="34" charset="0"/>
              </a:rPr>
              <a:t>cultural relativism</a:t>
            </a:r>
            <a:r>
              <a:rPr lang="en-US" sz="1600">
                <a:latin typeface="Arial" pitchFamily="34" charset="0"/>
              </a:rPr>
              <a:t>. Cultural relativism is a reaction to </a:t>
            </a:r>
            <a:r>
              <a:rPr lang="en-US" sz="1600" i="1">
                <a:latin typeface="Arial" pitchFamily="34" charset="0"/>
              </a:rPr>
              <a:t>ethnocentrism. </a:t>
            </a:r>
            <a:r>
              <a:rPr lang="en-US" sz="1600">
                <a:latin typeface="Arial" pitchFamily="34" charset="0"/>
              </a:rPr>
              <a:t>Ethnocentrism is the practice of interpreting the customs of other human groups from the viewpoint of one’s own. It is not possible to totally avoid ethnocentrism since our cultural programming is complex and subtle. But, what we can do is to try to avoid making judgmental comparisons of  the cultural practices of others without trying to understand their original cultural milieu. When a cultural trait is viewed from the perspective of a cultural insider it is called the </a:t>
            </a:r>
            <a:r>
              <a:rPr lang="en-US" sz="1600" i="1">
                <a:latin typeface="Arial" pitchFamily="34" charset="0"/>
              </a:rPr>
              <a:t>emic</a:t>
            </a:r>
            <a:r>
              <a:rPr lang="en-US" sz="1600">
                <a:latin typeface="Arial" pitchFamily="34" charset="0"/>
              </a:rPr>
              <a:t> view. An outsider sees the same phenomenon from the </a:t>
            </a:r>
            <a:r>
              <a:rPr lang="en-US" sz="1600" i="1">
                <a:latin typeface="Arial" pitchFamily="34" charset="0"/>
              </a:rPr>
              <a:t>etic  </a:t>
            </a:r>
            <a:r>
              <a:rPr lang="en-US" sz="1600">
                <a:latin typeface="Arial" pitchFamily="34" charset="0"/>
              </a:rPr>
              <a:t>perspective.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C737821D-8D6B-4333-8A5A-2A3FC76B4C08}" type="slidenum">
              <a:rPr lang="en-US" sz="1200">
                <a:solidFill>
                  <a:schemeClr val="tx1"/>
                </a:solidFill>
                <a:latin typeface="Arial" pitchFamily="34" charset="0"/>
              </a:rPr>
              <a:pPr eaLnBrk="1" hangingPunct="1"/>
              <a:t>2</a:t>
            </a:fld>
            <a:endParaRPr lang="en-US" sz="1200">
              <a:solidFill>
                <a:schemeClr val="tx1"/>
              </a:solidFill>
              <a:latin typeface="Arial" pitchFamily="34"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000">
                <a:latin typeface="Arial" pitchFamily="34" charset="0"/>
              </a:rPr>
              <a:t>Of course, great thinkers in non-western traditions were conducting equally valid and interesting inquiries. But, the social sciences, as we study them today, were really products of the Age of Enlightenment. </a:t>
            </a:r>
          </a:p>
          <a:p>
            <a:pPr eaLnBrk="1" hangingPunct="1"/>
            <a:endParaRPr lang="en-US" sz="200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E134C0E5-46AF-4144-888E-208A65DBCDD6}" type="slidenum">
              <a:rPr lang="en-US" sz="1200">
                <a:solidFill>
                  <a:schemeClr val="tx1"/>
                </a:solidFill>
                <a:latin typeface="Arial" pitchFamily="34" charset="0"/>
              </a:rPr>
              <a:pPr eaLnBrk="1" hangingPunct="1"/>
              <a:t>3</a:t>
            </a:fld>
            <a:endParaRPr lang="en-US" sz="1200">
              <a:solidFill>
                <a:schemeClr val="tx1"/>
              </a:solidFill>
              <a:latin typeface="Arial"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800">
                <a:latin typeface="Arial" pitchFamily="34" charset="0"/>
              </a:rPr>
              <a:t>Not all of the ideas scholars came up with during this era were good or progressive. Physiognomists like John Lavater believed that personality could be determined by facial characteristics. Not only were his ideas a dead-end scientifically, but they were used to justify racism.</a:t>
            </a:r>
            <a:endParaRPr lang="en-US" sz="180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9E047777-0D4B-4609-AA46-78AADC273E02}" type="slidenum">
              <a:rPr lang="en-US" sz="1200">
                <a:solidFill>
                  <a:schemeClr val="tx1"/>
                </a:solidFill>
                <a:latin typeface="Arial" pitchFamily="34" charset="0"/>
              </a:rPr>
              <a:pPr eaLnBrk="1" hangingPunct="1"/>
              <a:t>4</a:t>
            </a:fld>
            <a:endParaRPr lang="en-US" sz="1200">
              <a:solidFill>
                <a:schemeClr val="tx1"/>
              </a:solidFill>
              <a:latin typeface="Arial" pitchFamily="3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800">
                <a:latin typeface="Arial" pitchFamily="34" charset="0"/>
              </a:rPr>
              <a:t>This new freedom was coupled with a growing awareness of the huge variety of human experience.  This was the result of dramatic improvements in communications and transportation. </a:t>
            </a:r>
            <a:endParaRPr lang="en-US" sz="180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06A6448E-DA19-4677-ABC9-2B419E07676D}" type="slidenum">
              <a:rPr lang="en-US" sz="1200">
                <a:solidFill>
                  <a:schemeClr val="tx1"/>
                </a:solidFill>
                <a:latin typeface="Arial" pitchFamily="34" charset="0"/>
              </a:rPr>
              <a:pPr eaLnBrk="1" hangingPunct="1"/>
              <a:t>5</a:t>
            </a:fld>
            <a:endParaRPr lang="en-US" sz="1200">
              <a:solidFill>
                <a:schemeClr val="tx1"/>
              </a:solidFill>
              <a:latin typeface="Arial" pitchFamily="3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000">
                <a:latin typeface="Arial" pitchFamily="34" charset="0"/>
              </a:rPr>
              <a:t>In 1800, a group of French medical men and naturalists founded a group called </a:t>
            </a:r>
            <a:r>
              <a:rPr lang="en-US" sz="2000">
                <a:latin typeface="Arial" pitchFamily="34" charset="0"/>
                <a:sym typeface="WP TypographicSymbols"/>
              </a:rPr>
              <a:t>“</a:t>
            </a:r>
            <a:r>
              <a:rPr lang="en-US" sz="2000">
                <a:latin typeface="Arial" pitchFamily="34" charset="0"/>
              </a:rPr>
              <a:t>The Society of the Observers of Man.</a:t>
            </a:r>
            <a:r>
              <a:rPr lang="en-US" sz="2000">
                <a:latin typeface="Arial" pitchFamily="34" charset="0"/>
                <a:sym typeface="WP TypographicSymbols"/>
              </a:rPr>
              <a:t>”</a:t>
            </a:r>
            <a:r>
              <a:rPr lang="en-US" sz="2000">
                <a:latin typeface="Arial" pitchFamily="34" charset="0"/>
              </a:rPr>
              <a:t> They were particularly interested promoting the study of human behavior among travelers, explorers, and colonial administrators.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322F10B3-E9B6-412A-BF61-0B8CAA437035}" type="slidenum">
              <a:rPr lang="en-US" sz="1200">
                <a:solidFill>
                  <a:schemeClr val="tx1"/>
                </a:solidFill>
                <a:latin typeface="Arial" pitchFamily="34" charset="0"/>
              </a:rPr>
              <a:pPr eaLnBrk="1" hangingPunct="1"/>
              <a:t>6</a:t>
            </a:fld>
            <a:endParaRPr lang="en-US" sz="1200">
              <a:solidFill>
                <a:schemeClr val="tx1"/>
              </a:solidFill>
              <a:latin typeface="Arial" pitchFamily="3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800">
                <a:latin typeface="Arial" pitchFamily="34" charset="0"/>
              </a:rPr>
              <a:t>Ethnography is best defined as detailed reporting on the manners and customs of geographically dispersed human groups, In 1820, Sir Thomas Raffles, the British Governor of Java, wrote: “The Bataks are not a bad people, and I still think so, not withstanding they eat one another, and relish the flesh of a man better than that of a pig. You must merely consider that I am giving you an account of a novel state of society. The Bataks are not savages, for they write and read, and think full as much, and more than those who are brought up at our Lancastrian and National Schools.” His comments exemplify the conflict in his times between the ideal of the noble savage and preconceptions about “civilized” behavior.</a:t>
            </a:r>
          </a:p>
          <a:p>
            <a:pPr eaLnBrk="1" hangingPunct="1"/>
            <a:endParaRPr lang="en-US" sz="180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FA7F61EC-15ED-4A6F-9662-43898DDCE1E2}" type="slidenum">
              <a:rPr lang="en-US" sz="1200">
                <a:solidFill>
                  <a:schemeClr val="tx1"/>
                </a:solidFill>
                <a:latin typeface="Arial" pitchFamily="34" charset="0"/>
              </a:rPr>
              <a:pPr eaLnBrk="1" hangingPunct="1"/>
              <a:t>7</a:t>
            </a:fld>
            <a:endParaRPr lang="en-US" sz="1200">
              <a:solidFill>
                <a:schemeClr val="tx1"/>
              </a:solidFill>
              <a:latin typeface="Arial" pitchFamily="3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000">
                <a:latin typeface="Arial" pitchFamily="34" charset="0"/>
              </a:rPr>
              <a:t>It was called the </a:t>
            </a:r>
            <a:r>
              <a:rPr lang="en-US" sz="2000">
                <a:latin typeface="Arial" pitchFamily="34" charset="0"/>
                <a:sym typeface="WP TypographicSymbols"/>
              </a:rPr>
              <a:t>“</a:t>
            </a:r>
            <a:r>
              <a:rPr lang="en-US" sz="2000">
                <a:latin typeface="Arial" pitchFamily="34" charset="0"/>
              </a:rPr>
              <a:t>Society for the Protection of Aborigines</a:t>
            </a:r>
            <a:r>
              <a:rPr lang="en-US" sz="2000">
                <a:latin typeface="Arial" pitchFamily="34" charset="0"/>
                <a:sym typeface="WP TypographicSymbols"/>
              </a:rPr>
              <a:t>”</a:t>
            </a:r>
            <a:r>
              <a:rPr lang="en-US" sz="2000">
                <a:latin typeface="Arial" pitchFamily="34" charset="0"/>
              </a:rPr>
              <a:t>. This group more concerned about political and social issues than scientific ones because the abolition of slavery was becoming a topic of great concern in England.  These developments were noted on the other side of the channel but, because of conservatism associated with the recent restoration of the French monarchy, it was not possible for the French to form such a blatantly liberal political association. Instead, in 1839 a group of French scientists established the</a:t>
            </a:r>
            <a:r>
              <a:rPr lang="en-US" sz="2000">
                <a:latin typeface="Arial" pitchFamily="34" charset="0"/>
                <a:sym typeface="WP TypographicSymbols"/>
              </a:rPr>
              <a:t> “</a:t>
            </a:r>
            <a:r>
              <a:rPr lang="en-US" sz="2000">
                <a:latin typeface="Arial" pitchFamily="34" charset="0"/>
              </a:rPr>
              <a:t>Ethnological Society of Paris</a:t>
            </a:r>
            <a:r>
              <a:rPr lang="en-US" sz="2000">
                <a:latin typeface="Arial" pitchFamily="34" charset="0"/>
                <a:sym typeface="WP TypographicSymbols"/>
              </a:rPr>
              <a:t>”</a:t>
            </a:r>
            <a:r>
              <a:rPr lang="en-US" sz="2000">
                <a:latin typeface="Arial" pitchFamily="34" charset="0"/>
              </a:rPr>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AC0DE13E-341C-4057-960B-694348892AA5}" type="slidenum">
              <a:rPr lang="en-US" sz="1200">
                <a:solidFill>
                  <a:schemeClr val="tx1"/>
                </a:solidFill>
                <a:latin typeface="Arial" pitchFamily="34" charset="0"/>
              </a:rPr>
              <a:pPr eaLnBrk="1" hangingPunct="1"/>
              <a:t>8</a:t>
            </a:fld>
            <a:endParaRPr lang="en-US" sz="1200">
              <a:solidFill>
                <a:schemeClr val="tx1"/>
              </a:solidFill>
              <a:latin typeface="Arial" pitchFamily="34"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400">
                <a:latin typeface="Arial" pitchFamily="34" charset="0"/>
              </a:rPr>
              <a:t>They wanted to know if there was a scientific basis for the contemporary belief that white people were intellectually superior to black people because this idea was used as a justification for slavery.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66"/>
                </a:solidFill>
                <a:latin typeface="Lucida Sans Unicode" pitchFamily="34" charset="0"/>
              </a:defRPr>
            </a:lvl1pPr>
            <a:lvl2pPr marL="742895" indent="-285729" eaLnBrk="0" hangingPunct="0">
              <a:defRPr sz="2400">
                <a:solidFill>
                  <a:srgbClr val="000066"/>
                </a:solidFill>
                <a:latin typeface="Lucida Sans Unicode" pitchFamily="34" charset="0"/>
              </a:defRPr>
            </a:lvl2pPr>
            <a:lvl3pPr marL="1142915" indent="-228583" eaLnBrk="0" hangingPunct="0">
              <a:defRPr sz="2400">
                <a:solidFill>
                  <a:srgbClr val="000066"/>
                </a:solidFill>
                <a:latin typeface="Lucida Sans Unicode" pitchFamily="34" charset="0"/>
              </a:defRPr>
            </a:lvl3pPr>
            <a:lvl4pPr marL="1600081" indent="-228583" eaLnBrk="0" hangingPunct="0">
              <a:defRPr sz="2400">
                <a:solidFill>
                  <a:srgbClr val="000066"/>
                </a:solidFill>
                <a:latin typeface="Lucida Sans Unicode" pitchFamily="34" charset="0"/>
              </a:defRPr>
            </a:lvl4pPr>
            <a:lvl5pPr marL="2057247" indent="-228583" eaLnBrk="0" hangingPunct="0">
              <a:defRPr sz="2400">
                <a:solidFill>
                  <a:srgbClr val="000066"/>
                </a:solidFill>
                <a:latin typeface="Lucida Sans Unicode" pitchFamily="34" charset="0"/>
              </a:defRPr>
            </a:lvl5pPr>
            <a:lvl6pPr marL="2514413" indent="-228583" eaLnBrk="0" fontAlgn="base" hangingPunct="0">
              <a:spcBef>
                <a:spcPct val="0"/>
              </a:spcBef>
              <a:spcAft>
                <a:spcPct val="0"/>
              </a:spcAft>
              <a:defRPr sz="2400">
                <a:solidFill>
                  <a:srgbClr val="000066"/>
                </a:solidFill>
                <a:latin typeface="Lucida Sans Unicode" pitchFamily="34" charset="0"/>
              </a:defRPr>
            </a:lvl6pPr>
            <a:lvl7pPr marL="2971579" indent="-228583" eaLnBrk="0" fontAlgn="base" hangingPunct="0">
              <a:spcBef>
                <a:spcPct val="0"/>
              </a:spcBef>
              <a:spcAft>
                <a:spcPct val="0"/>
              </a:spcAft>
              <a:defRPr sz="2400">
                <a:solidFill>
                  <a:srgbClr val="000066"/>
                </a:solidFill>
                <a:latin typeface="Lucida Sans Unicode" pitchFamily="34" charset="0"/>
              </a:defRPr>
            </a:lvl7pPr>
            <a:lvl8pPr marL="3428745" indent="-228583" eaLnBrk="0" fontAlgn="base" hangingPunct="0">
              <a:spcBef>
                <a:spcPct val="0"/>
              </a:spcBef>
              <a:spcAft>
                <a:spcPct val="0"/>
              </a:spcAft>
              <a:defRPr sz="2400">
                <a:solidFill>
                  <a:srgbClr val="000066"/>
                </a:solidFill>
                <a:latin typeface="Lucida Sans Unicode" pitchFamily="34" charset="0"/>
              </a:defRPr>
            </a:lvl8pPr>
            <a:lvl9pPr marL="3885911" indent="-228583" eaLnBrk="0" fontAlgn="base" hangingPunct="0">
              <a:spcBef>
                <a:spcPct val="0"/>
              </a:spcBef>
              <a:spcAft>
                <a:spcPct val="0"/>
              </a:spcAft>
              <a:defRPr sz="2400">
                <a:solidFill>
                  <a:srgbClr val="000066"/>
                </a:solidFill>
                <a:latin typeface="Lucida Sans Unicode" pitchFamily="34" charset="0"/>
              </a:defRPr>
            </a:lvl9pPr>
          </a:lstStyle>
          <a:p>
            <a:pPr eaLnBrk="1" hangingPunct="1"/>
            <a:fld id="{D65B631B-8E78-4B2B-B287-62BC57798112}" type="slidenum">
              <a:rPr lang="en-US" sz="1200">
                <a:solidFill>
                  <a:schemeClr val="tx1"/>
                </a:solidFill>
                <a:latin typeface="Arial" pitchFamily="34" charset="0"/>
              </a:rPr>
              <a:pPr eaLnBrk="1" hangingPunct="1"/>
              <a:t>9</a:t>
            </a:fld>
            <a:endParaRPr lang="en-US" sz="1200">
              <a:solidFill>
                <a:schemeClr val="tx1"/>
              </a:solidFill>
              <a:latin typeface="Arial" pitchFamily="3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000">
                <a:latin typeface="Arial" pitchFamily="34" charset="0"/>
                <a:cs typeface="Arial" pitchFamily="34" charset="0"/>
              </a:rPr>
              <a:t>Today, anthropology is divided into four major fields.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E44E8F-8BA5-4C04-9CEA-6CB5A1C2CA20}" type="slidenum">
              <a:rPr lang="en-US"/>
              <a:pPr>
                <a:defRPr/>
              </a:pPr>
              <a:t>‹#›</a:t>
            </a:fld>
            <a:endParaRPr lang="en-US"/>
          </a:p>
        </p:txBody>
      </p:sp>
    </p:spTree>
    <p:extLst>
      <p:ext uri="{BB962C8B-B14F-4D97-AF65-F5344CB8AC3E}">
        <p14:creationId xmlns:p14="http://schemas.microsoft.com/office/powerpoint/2010/main" val="2576353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527AB9D-3EF0-49EF-B071-2C665C56D897}" type="slidenum">
              <a:rPr lang="en-US"/>
              <a:pPr>
                <a:defRPr/>
              </a:pPr>
              <a:t>‹#›</a:t>
            </a:fld>
            <a:endParaRPr lang="en-US"/>
          </a:p>
        </p:txBody>
      </p:sp>
    </p:spTree>
    <p:extLst>
      <p:ext uri="{BB962C8B-B14F-4D97-AF65-F5344CB8AC3E}">
        <p14:creationId xmlns:p14="http://schemas.microsoft.com/office/powerpoint/2010/main" val="2012901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1F0AAF3-2E0A-484A-B2F8-F6E696D4A2EE}" type="slidenum">
              <a:rPr lang="en-US"/>
              <a:pPr>
                <a:defRPr/>
              </a:pPr>
              <a:t>‹#›</a:t>
            </a:fld>
            <a:endParaRPr lang="en-US"/>
          </a:p>
        </p:txBody>
      </p:sp>
    </p:spTree>
    <p:extLst>
      <p:ext uri="{BB962C8B-B14F-4D97-AF65-F5344CB8AC3E}">
        <p14:creationId xmlns:p14="http://schemas.microsoft.com/office/powerpoint/2010/main" val="62382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0CD467-ADAD-44F5-834A-D104EBC69B26}" type="slidenum">
              <a:rPr lang="en-US"/>
              <a:pPr>
                <a:defRPr/>
              </a:pPr>
              <a:t>‹#›</a:t>
            </a:fld>
            <a:endParaRPr lang="en-US"/>
          </a:p>
        </p:txBody>
      </p:sp>
    </p:spTree>
    <p:extLst>
      <p:ext uri="{BB962C8B-B14F-4D97-AF65-F5344CB8AC3E}">
        <p14:creationId xmlns:p14="http://schemas.microsoft.com/office/powerpoint/2010/main" val="235179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15E180-0881-461F-B61C-A7CF3DAE95B2}" type="slidenum">
              <a:rPr lang="en-US"/>
              <a:pPr>
                <a:defRPr/>
              </a:pPr>
              <a:t>‹#›</a:t>
            </a:fld>
            <a:endParaRPr lang="en-US"/>
          </a:p>
        </p:txBody>
      </p:sp>
    </p:spTree>
    <p:extLst>
      <p:ext uri="{BB962C8B-B14F-4D97-AF65-F5344CB8AC3E}">
        <p14:creationId xmlns:p14="http://schemas.microsoft.com/office/powerpoint/2010/main" val="2482910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3B645CA-1982-488F-8260-AB82D4C5B418}" type="slidenum">
              <a:rPr lang="en-US"/>
              <a:pPr>
                <a:defRPr/>
              </a:pPr>
              <a:t>‹#›</a:t>
            </a:fld>
            <a:endParaRPr lang="en-US"/>
          </a:p>
        </p:txBody>
      </p:sp>
    </p:spTree>
    <p:extLst>
      <p:ext uri="{BB962C8B-B14F-4D97-AF65-F5344CB8AC3E}">
        <p14:creationId xmlns:p14="http://schemas.microsoft.com/office/powerpoint/2010/main" val="4085541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3D514D3-CDF2-4B13-A366-DC9152800741}" type="slidenum">
              <a:rPr lang="en-US"/>
              <a:pPr>
                <a:defRPr/>
              </a:pPr>
              <a:t>‹#›</a:t>
            </a:fld>
            <a:endParaRPr lang="en-US"/>
          </a:p>
        </p:txBody>
      </p:sp>
    </p:spTree>
    <p:extLst>
      <p:ext uri="{BB962C8B-B14F-4D97-AF65-F5344CB8AC3E}">
        <p14:creationId xmlns:p14="http://schemas.microsoft.com/office/powerpoint/2010/main" val="136454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C8C962D-6564-443D-A83E-850C85826A5A}" type="slidenum">
              <a:rPr lang="en-US"/>
              <a:pPr>
                <a:defRPr/>
              </a:pPr>
              <a:t>‹#›</a:t>
            </a:fld>
            <a:endParaRPr lang="en-US"/>
          </a:p>
        </p:txBody>
      </p:sp>
    </p:spTree>
    <p:extLst>
      <p:ext uri="{BB962C8B-B14F-4D97-AF65-F5344CB8AC3E}">
        <p14:creationId xmlns:p14="http://schemas.microsoft.com/office/powerpoint/2010/main" val="3365949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A235173-1A6B-4B25-842D-14849B6E0DDA}" type="slidenum">
              <a:rPr lang="en-US"/>
              <a:pPr>
                <a:defRPr/>
              </a:pPr>
              <a:t>‹#›</a:t>
            </a:fld>
            <a:endParaRPr lang="en-US"/>
          </a:p>
        </p:txBody>
      </p:sp>
    </p:spTree>
    <p:extLst>
      <p:ext uri="{BB962C8B-B14F-4D97-AF65-F5344CB8AC3E}">
        <p14:creationId xmlns:p14="http://schemas.microsoft.com/office/powerpoint/2010/main" val="2032488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B666F4-7CD2-413D-A371-21B00BCA4102}" type="slidenum">
              <a:rPr lang="en-US"/>
              <a:pPr>
                <a:defRPr/>
              </a:pPr>
              <a:t>‹#›</a:t>
            </a:fld>
            <a:endParaRPr lang="en-US"/>
          </a:p>
        </p:txBody>
      </p:sp>
    </p:spTree>
    <p:extLst>
      <p:ext uri="{BB962C8B-B14F-4D97-AF65-F5344CB8AC3E}">
        <p14:creationId xmlns:p14="http://schemas.microsoft.com/office/powerpoint/2010/main" val="4022446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7581807-C76B-415E-806B-5BAAD50B4F10}" type="slidenum">
              <a:rPr lang="en-US"/>
              <a:pPr>
                <a:defRPr/>
              </a:pPr>
              <a:t>‹#›</a:t>
            </a:fld>
            <a:endParaRPr lang="en-US"/>
          </a:p>
        </p:txBody>
      </p:sp>
    </p:spTree>
    <p:extLst>
      <p:ext uri="{BB962C8B-B14F-4D97-AF65-F5344CB8AC3E}">
        <p14:creationId xmlns:p14="http://schemas.microsoft.com/office/powerpoint/2010/main" val="3307446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mn-lt"/>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tx1"/>
                </a:solidFill>
                <a:latin typeface="+mn-lt"/>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cs typeface="+mn-cs"/>
              </a:defRPr>
            </a:lvl1pPr>
          </a:lstStyle>
          <a:p>
            <a:pPr>
              <a:defRPr/>
            </a:pPr>
            <a:fld id="{899ABF81-7037-47A4-9D75-0CC61442AA5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685800" y="1143000"/>
            <a:ext cx="3048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altLang="zh-CN">
                <a:ea typeface="宋体" pitchFamily="2" charset="-122"/>
              </a:rPr>
              <a:t>Anthropology literally means the </a:t>
            </a:r>
            <a:r>
              <a:rPr lang="en-US" altLang="zh-CN">
                <a:ea typeface="宋体" pitchFamily="2" charset="-122"/>
                <a:sym typeface="WP TypographicSymbols"/>
              </a:rPr>
              <a:t>“</a:t>
            </a:r>
            <a:r>
              <a:rPr lang="en-US" altLang="zh-CN">
                <a:ea typeface="宋体" pitchFamily="2" charset="-122"/>
              </a:rPr>
              <a:t>science of mankind.</a:t>
            </a:r>
            <a:r>
              <a:rPr lang="en-US" altLang="zh-CN">
                <a:ea typeface="宋体" pitchFamily="2" charset="-122"/>
                <a:sym typeface="WP TypographicSymbols"/>
              </a:rPr>
              <a:t>”</a:t>
            </a:r>
            <a:endParaRPr lang="en-US">
              <a:sym typeface="WP TypographicSymbols"/>
            </a:endParaRPr>
          </a:p>
        </p:txBody>
      </p:sp>
      <p:pic>
        <p:nvPicPr>
          <p:cNvPr id="3075" name="Picture 6" descr="A composite photo of four people of different ages. There are a pretty young girl with brown hair, a black man with a goatee, a beautiful woman with light skin and curly hair, and an old man wearing a straw h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133600"/>
            <a:ext cx="35337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a:xfrm>
            <a:off x="457200" y="533400"/>
            <a:ext cx="8229600" cy="1219200"/>
          </a:xfrm>
        </p:spPr>
        <p:txBody>
          <a:bodyPr/>
          <a:lstStyle/>
          <a:p>
            <a:pPr eaLnBrk="1" hangingPunct="1">
              <a:buFontTx/>
              <a:buNone/>
            </a:pPr>
            <a:r>
              <a:rPr lang="en-US">
                <a:solidFill>
                  <a:schemeClr val="accent2"/>
                </a:solidFill>
                <a:cs typeface="Lucida Sans Unicode" pitchFamily="34" charset="0"/>
              </a:rPr>
              <a:t>Physical Anthropology</a:t>
            </a:r>
          </a:p>
          <a:p>
            <a:pPr eaLnBrk="1" hangingPunct="1">
              <a:buFontTx/>
              <a:buNone/>
            </a:pPr>
            <a:endParaRPr lang="en-US" sz="2000">
              <a:solidFill>
                <a:schemeClr val="accent2"/>
              </a:solidFill>
              <a:cs typeface="Lucida Sans Unicode" pitchFamily="34" charset="0"/>
            </a:endParaRPr>
          </a:p>
          <a:p>
            <a:pPr eaLnBrk="1" hangingPunct="1"/>
            <a:r>
              <a:rPr lang="en-US" sz="2400">
                <a:solidFill>
                  <a:schemeClr val="accent2"/>
                </a:solidFill>
                <a:cs typeface="Lucida Sans Unicode" pitchFamily="34" charset="0"/>
              </a:rPr>
              <a:t>Paleoanthropology</a:t>
            </a:r>
          </a:p>
          <a:p>
            <a:pPr eaLnBrk="1" hangingPunct="1"/>
            <a:r>
              <a:rPr lang="en-US" sz="2400">
                <a:solidFill>
                  <a:schemeClr val="accent2"/>
                </a:solidFill>
                <a:cs typeface="Lucida Sans Unicode" pitchFamily="34" charset="0"/>
              </a:rPr>
              <a:t>Biological Anthropology</a:t>
            </a:r>
          </a:p>
        </p:txBody>
      </p:sp>
      <p:pic>
        <p:nvPicPr>
          <p:cNvPr id="22531" name="Picture 2" descr="A chart showing the current human family tree as revealed by fossils. Starting with an unknown common ancestor of chimps and humans, the branching diagram shows probable relationships and timelines between such human ancestors such as Australopithecus and Homo Erect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066800"/>
            <a:ext cx="381000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1"/>
          </p:nvPr>
        </p:nvSpPr>
        <p:spPr>
          <a:xfrm>
            <a:off x="457200" y="381000"/>
            <a:ext cx="2667000" cy="838200"/>
          </a:xfrm>
        </p:spPr>
        <p:txBody>
          <a:bodyPr/>
          <a:lstStyle/>
          <a:p>
            <a:pPr eaLnBrk="1" hangingPunct="1">
              <a:buFontTx/>
              <a:buNone/>
            </a:pPr>
            <a:r>
              <a:rPr lang="en-US">
                <a:solidFill>
                  <a:schemeClr val="accent2"/>
                </a:solidFill>
              </a:rPr>
              <a:t>Archaeology</a:t>
            </a:r>
          </a:p>
        </p:txBody>
      </p:sp>
      <p:pic>
        <p:nvPicPr>
          <p:cNvPr id="23555" name="Picture 4" descr="Three archaeologists peer into a stone lines hole on the big island of Hawaii. The border of the hole is marked with string. They wear tee shirts and sun hats. Dust pans full of soil are placed to one side of the hole. They look as if they are discussing what they have f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219200"/>
            <a:ext cx="58578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3"/>
          <p:cNvSpPr txBox="1">
            <a:spLocks noChangeArrowheads="1"/>
          </p:cNvSpPr>
          <p:nvPr/>
        </p:nvSpPr>
        <p:spPr bwMode="auto">
          <a:xfrm>
            <a:off x="2743200" y="5715000"/>
            <a:ext cx="5715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r>
              <a:rPr lang="en-US" sz="1600" i="1"/>
              <a:t>Archaeologists working in Hawaii uncover a stone lined hearth (left to right, Jonathan Carpenter, Calum Wilkenson (back), and Mark McCoy).  </a:t>
            </a:r>
            <a:endParaRPr lang="en-US" sz="1600"/>
          </a:p>
          <a:p>
            <a:pPr eaLnBrk="1" hangingPunct="1"/>
            <a:r>
              <a:rPr lang="en-US"/>
              <a:t> </a:t>
            </a:r>
          </a:p>
          <a:p>
            <a:pPr eaLnBrk="1" hangingPunct="1"/>
            <a:endParaRPr 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990600"/>
            <a:ext cx="8229600" cy="1143000"/>
          </a:xfrm>
        </p:spPr>
        <p:txBody>
          <a:bodyPr/>
          <a:lstStyle/>
          <a:p>
            <a:pPr algn="l" eaLnBrk="1" hangingPunct="1"/>
            <a:r>
              <a:rPr lang="en-US" sz="2400">
                <a:solidFill>
                  <a:srgbClr val="000066"/>
                </a:solidFill>
              </a:rPr>
              <a:t>Anthropological Linguistics</a:t>
            </a:r>
          </a:p>
        </p:txBody>
      </p:sp>
      <p:pic>
        <p:nvPicPr>
          <p:cNvPr id="24579" name="Picture 2" descr="The cover of a book by Velma Pollard called &quot;Dread Talk: The language of the Rastafarians.&quot; There is a modern art picture of a Rastafarian on the cover and a l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295400"/>
            <a:ext cx="3028950"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4" descr="A slide about &quot;Dread Talk&quot;. It says &quot;Jamaica, Dread Talk, and Reggae. Dread Talk or Rasta is a form of Jamaican patois spoken by Rastafarians. It breaks down English words and mixes them to create original rasta words, called “up-full” sounds. It is done to reduce contradictions between sounds and meanings of words. For example &quot;understand&quot; is changed to &quot;overstand&quot; and &quot;dedication&quot; is changed to &quot;Livication&quot;. http://gc.sfc.keio.ac.jp/class/2005_13888/slides/06/img/3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432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1"/>
          <p:cNvSpPr txBox="1">
            <a:spLocks noChangeArrowheads="1"/>
          </p:cNvSpPr>
          <p:nvPr/>
        </p:nvSpPr>
        <p:spPr bwMode="auto">
          <a:xfrm>
            <a:off x="685800" y="1752600"/>
            <a:ext cx="495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r>
              <a:rPr lang="en-US"/>
              <a:t>Cultural Anthropology</a:t>
            </a:r>
          </a:p>
        </p:txBody>
      </p:sp>
      <p:pic>
        <p:nvPicPr>
          <p:cNvPr id="25603" name="Picture 2" descr="Bilinda Straight works with Samburu pastoralists in northern Kenya on issues relating to consciousness, gender, death, sexuality, inter-ethnic violence, and material culture. In this picture she is shown standing next to a Samburu woman wearing wonderful beaded earrings and collars. Dr. Straight is wearing a pale green shirt. She is middle-aged and has long brown hair. She is smiling at the Samburu woman. http://homepages.wmich.edu/~bstraigh/images/Nolwara-and-m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219200"/>
            <a:ext cx="3895725"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descr="Ella Schmidt’s research focuses on  transnational indigenous migration from Mexico to the U.S. and the creation of new social formations in both home and host country. In this picture she is shown standing with a crowd of indigenous Mexican farmers. One man is displaying what appears to be some straw and corn silk. Other men standing nearby wear white straw cowboys hats. A local woman in traditional Mexican dress stands with her back to the camer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657600"/>
            <a:ext cx="429418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A photo of Edward Tylor with a long white be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17526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5"/>
          <p:cNvSpPr txBox="1">
            <a:spLocks noChangeArrowheads="1"/>
          </p:cNvSpPr>
          <p:nvPr/>
        </p:nvSpPr>
        <p:spPr bwMode="auto">
          <a:xfrm>
            <a:off x="1066800" y="3200400"/>
            <a:ext cx="190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algn="ctr" eaLnBrk="1" hangingPunct="1">
              <a:spcBef>
                <a:spcPct val="50000"/>
              </a:spcBef>
            </a:pPr>
            <a:r>
              <a:rPr lang="en-US" sz="1800"/>
              <a:t>Edward Tylor 1832-1917</a:t>
            </a:r>
          </a:p>
        </p:txBody>
      </p:sp>
      <p:sp>
        <p:nvSpPr>
          <p:cNvPr id="26628" name="Text Box 6"/>
          <p:cNvSpPr txBox="1">
            <a:spLocks noChangeArrowheads="1"/>
          </p:cNvSpPr>
          <p:nvPr/>
        </p:nvSpPr>
        <p:spPr bwMode="auto">
          <a:xfrm>
            <a:off x="3657600" y="3581400"/>
            <a:ext cx="4572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a:t>The concept of  </a:t>
            </a:r>
            <a:r>
              <a:rPr lang="en-US">
                <a:sym typeface="WP TypographicSymbols"/>
              </a:rPr>
              <a:t>“</a:t>
            </a:r>
            <a:r>
              <a:rPr lang="en-US"/>
              <a:t>culture</a:t>
            </a:r>
            <a:r>
              <a:rPr lang="en-US">
                <a:sym typeface="WP TypographicSymbols"/>
              </a:rPr>
              <a:t>”</a:t>
            </a:r>
            <a:r>
              <a:rPr lang="en-US"/>
              <a:t> became central to the development of theory among social anthropologists and ethnographers.</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1143000" y="1447800"/>
            <a:ext cx="72390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r>
              <a:rPr lang="en-US" sz="3600" i="1"/>
              <a:t>Culture . . . is that complex whole which includes knowledge, belief, art, morals, law, custom, and any other capabilities and habits acquired by man as a member of society.</a:t>
            </a:r>
            <a:r>
              <a:rPr lang="en-US" sz="3600">
                <a:solidFill>
                  <a:schemeClr val="tx1"/>
                </a:solidFill>
              </a:rPr>
              <a:t>  </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762000" y="838200"/>
            <a:ext cx="33528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dirty="0"/>
              <a:t>As time went on anthropologists became more curious about the way certain cultural materials and traits passed from group to group.</a:t>
            </a:r>
          </a:p>
        </p:txBody>
      </p:sp>
      <p:pic>
        <p:nvPicPr>
          <p:cNvPr id="29699" name="Picture 6" descr="A bronze head of an African man wearing a European military helm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57200"/>
            <a:ext cx="3249613"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7"/>
          <p:cNvSpPr txBox="1">
            <a:spLocks noChangeArrowheads="1"/>
          </p:cNvSpPr>
          <p:nvPr/>
        </p:nvSpPr>
        <p:spPr bwMode="auto">
          <a:xfrm>
            <a:off x="2133600" y="5105400"/>
            <a:ext cx="28956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sz="1800"/>
              <a:t>Copy of an Ife (Nigerian) bronze head wearing a western military helmet by an artist from  Cameroun</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5181600" y="11430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30000"/>
              </a:spcBef>
            </a:pPr>
            <a:endParaRPr lang="en-US">
              <a:solidFill>
                <a:schemeClr val="accent2"/>
              </a:solidFill>
            </a:endParaRPr>
          </a:p>
        </p:txBody>
      </p:sp>
      <p:pic>
        <p:nvPicPr>
          <p:cNvPr id="4099" name="Picture 7" descr="A section of a classic painting of Socrates lecturing in the forum. The on-lookers are wearing tog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685800"/>
            <a:ext cx="4191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8"/>
          <p:cNvSpPr txBox="1">
            <a:spLocks noChangeArrowheads="1"/>
          </p:cNvSpPr>
          <p:nvPr/>
        </p:nvSpPr>
        <p:spPr bwMode="auto">
          <a:xfrm>
            <a:off x="4800600" y="6096000"/>
            <a:ext cx="228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sz="1600"/>
              <a:t>Socrates</a:t>
            </a:r>
          </a:p>
        </p:txBody>
      </p:sp>
      <p:sp>
        <p:nvSpPr>
          <p:cNvPr id="4101" name="Text Box 9"/>
          <p:cNvSpPr txBox="1">
            <a:spLocks noChangeArrowheads="1"/>
          </p:cNvSpPr>
          <p:nvPr/>
        </p:nvSpPr>
        <p:spPr bwMode="auto">
          <a:xfrm>
            <a:off x="5257800" y="12192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30000"/>
              </a:spcBef>
            </a:pPr>
            <a:endParaRPr lang="en-US"/>
          </a:p>
        </p:txBody>
      </p:sp>
      <p:sp>
        <p:nvSpPr>
          <p:cNvPr id="4102" name="Text Box 10"/>
          <p:cNvSpPr txBox="1">
            <a:spLocks noChangeArrowheads="1"/>
          </p:cNvSpPr>
          <p:nvPr/>
        </p:nvSpPr>
        <p:spPr bwMode="auto">
          <a:xfrm>
            <a:off x="5029200" y="1371600"/>
            <a:ext cx="35052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altLang="zh-CN">
                <a:solidFill>
                  <a:schemeClr val="accent2"/>
                </a:solidFill>
                <a:ea typeface="宋体" pitchFamily="2" charset="-122"/>
              </a:rPr>
              <a:t>The social or behavioral sciences </a:t>
            </a:r>
            <a:r>
              <a:rPr lang="en-US">
                <a:solidFill>
                  <a:schemeClr val="accent2"/>
                </a:solidFill>
              </a:rPr>
              <a:t>grew out of inquiries about the nature of</a:t>
            </a:r>
            <a:r>
              <a:rPr lang="en-US" b="1">
                <a:solidFill>
                  <a:schemeClr val="accent2"/>
                </a:solidFill>
              </a:rPr>
              <a:t> </a:t>
            </a:r>
            <a:r>
              <a:rPr lang="en-US">
                <a:solidFill>
                  <a:schemeClr val="accent2"/>
                </a:solidFill>
              </a:rPr>
              <a:t>humanity which date back to Greek and Roman times.</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609600" y="609600"/>
            <a:ext cx="3810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altLang="zh-CN">
                <a:ea typeface="宋体" pitchFamily="2" charset="-122"/>
              </a:rPr>
              <a:t>The idea that human society was an appropriate scientific area of study began to develop in seventeenth century Europe.</a:t>
            </a:r>
            <a:endParaRPr lang="en-US"/>
          </a:p>
        </p:txBody>
      </p:sp>
      <p:pic>
        <p:nvPicPr>
          <p:cNvPr id="6147" name="Picture 5" descr="A black and white engraving of Lavater writing intently at a table. He wears breeches and a tail coat. There is a stocking cap on his head. He sits in front of a win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67188"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 Box 6"/>
          <p:cNvSpPr txBox="1">
            <a:spLocks noChangeArrowheads="1"/>
          </p:cNvSpPr>
          <p:nvPr/>
        </p:nvSpPr>
        <p:spPr bwMode="auto">
          <a:xfrm>
            <a:off x="4876800" y="4953000"/>
            <a:ext cx="3733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sz="1800"/>
              <a:t>Physiognomist John Lavater</a:t>
            </a:r>
          </a:p>
        </p:txBody>
      </p:sp>
      <p:pic>
        <p:nvPicPr>
          <p:cNvPr id="6149" name="Picture 8" descr="One of Lavater's drawings of five men's faces. One wears a Roman helmet. Another wears a turban with a lot of feathers on it. All the men have fierce expressions. They have similar heavy brows and their noses are the same shap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3200400"/>
            <a:ext cx="19050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7" descr="An engraving showing Voltaire seated at a table writing with a quill pen. He wears a long white wig. King Fredrick is stands next to him talking and gesturing with his hands. The King wears a military uniform with a tri-corner h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838200"/>
            <a:ext cx="3581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 Box 8"/>
          <p:cNvSpPr txBox="1">
            <a:spLocks noChangeArrowheads="1"/>
          </p:cNvSpPr>
          <p:nvPr/>
        </p:nvSpPr>
        <p:spPr bwMode="auto">
          <a:xfrm>
            <a:off x="4876800" y="5943600"/>
            <a:ext cx="3505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algn="ctr" eaLnBrk="1" hangingPunct="1">
              <a:spcBef>
                <a:spcPct val="50000"/>
              </a:spcBef>
            </a:pPr>
            <a:r>
              <a:rPr lang="en-US" sz="1800"/>
              <a:t>Voltaire and King Fredrick II of Prussia</a:t>
            </a:r>
          </a:p>
        </p:txBody>
      </p:sp>
      <p:sp>
        <p:nvSpPr>
          <p:cNvPr id="7172" name="Text Box 9"/>
          <p:cNvSpPr txBox="1">
            <a:spLocks noChangeArrowheads="1"/>
          </p:cNvSpPr>
          <p:nvPr/>
        </p:nvSpPr>
        <p:spPr bwMode="auto">
          <a:xfrm>
            <a:off x="609600" y="1143000"/>
            <a:ext cx="30480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altLang="zh-CN">
                <a:ea typeface="宋体" pitchFamily="2" charset="-122"/>
              </a:rPr>
              <a:t>For the most part, however, the Age of Enlightenment meant that intellectuals were free, within limits, to talk and think about what was good and bad in their societies and in others.</a:t>
            </a:r>
            <a:endParaRPr 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457200" y="533400"/>
            <a:ext cx="47244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a:t>Anthropology began to develop a distinct character as a discipline in its own right in the early nineteenth century.</a:t>
            </a:r>
          </a:p>
        </p:txBody>
      </p:sp>
      <p:pic>
        <p:nvPicPr>
          <p:cNvPr id="11267" name="Picture 6" descr="In old pastel drawing, Napoleon gazes on a mummy in a coffin which a soldier and a black man in a turban have leaned against a pyramid wall. Other members of the expedition look on. One person holds a parasol. There is a pyramid in the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590800"/>
            <a:ext cx="49339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7"/>
          <p:cNvSpPr txBox="1">
            <a:spLocks noChangeArrowheads="1"/>
          </p:cNvSpPr>
          <p:nvPr/>
        </p:nvSpPr>
        <p:spPr bwMode="auto">
          <a:xfrm>
            <a:off x="533400" y="5943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sz="1800"/>
              <a:t>Napoleon in Egypt</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6"/>
          <p:cNvSpPr txBox="1">
            <a:spLocks noChangeArrowheads="1"/>
          </p:cNvSpPr>
          <p:nvPr/>
        </p:nvSpPr>
        <p:spPr bwMode="auto">
          <a:xfrm>
            <a:off x="762000" y="1905000"/>
            <a:ext cx="25908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r>
              <a:rPr lang="en-US"/>
              <a:t>Because colonialists often kept detailed diaries and wrote long letters, they became the earliest ethnographers.</a:t>
            </a:r>
          </a:p>
          <a:p>
            <a:pPr eaLnBrk="1" hangingPunct="1"/>
            <a:endParaRPr lang="en-US"/>
          </a:p>
          <a:p>
            <a:pPr eaLnBrk="1" hangingPunct="1">
              <a:spcBef>
                <a:spcPct val="50000"/>
              </a:spcBef>
            </a:pPr>
            <a:endParaRPr lang="en-US"/>
          </a:p>
        </p:txBody>
      </p:sp>
      <p:pic>
        <p:nvPicPr>
          <p:cNvPr id="12291" name="Picture 7" descr="The same picture of a Batak tribesman which was shown in the first slide of the le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66800"/>
            <a:ext cx="398145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8"/>
          <p:cNvSpPr txBox="1">
            <a:spLocks noChangeArrowheads="1"/>
          </p:cNvSpPr>
          <p:nvPr/>
        </p:nvSpPr>
        <p:spPr bwMode="auto">
          <a:xfrm>
            <a:off x="4876800" y="5257800"/>
            <a:ext cx="3581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sz="1800"/>
              <a:t>Batak Tribesman –c. 1880</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4572000" y="3962400"/>
            <a:ext cx="40386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a:t>In 1838, a society with both intellectual interests and a social agenda similar to  the </a:t>
            </a:r>
            <a:r>
              <a:rPr lang="en-US">
                <a:sym typeface="WP TypographicSymbols"/>
              </a:rPr>
              <a:t>“</a:t>
            </a:r>
            <a:r>
              <a:rPr lang="en-US"/>
              <a:t>Society of the Observers of Man</a:t>
            </a:r>
            <a:r>
              <a:rPr lang="en-US">
                <a:sym typeface="WP TypographicSymbols"/>
              </a:rPr>
              <a:t>”</a:t>
            </a:r>
            <a:r>
              <a:rPr lang="en-US"/>
              <a:t> was formed in London. </a:t>
            </a:r>
          </a:p>
        </p:txBody>
      </p:sp>
      <p:pic>
        <p:nvPicPr>
          <p:cNvPr id="13315" name="Picture 7" descr="A black and white drawing of a kneeling black man with hands clasped in supplication. His hands and feet are in chains and he gazes upward. A banner with the legend reading &quot;Am I not a man and a brother&quot; is displayed near his fe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7200"/>
            <a:ext cx="3733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An old engraving of a black woman and a white or Creole woman. The black woman is naked from the waist up and wears a wrapped skirt with a head cloth. The light-skinned woman wears a fancy dress with ruffled and an apron. Her hair is piled on top of her head. The two women are tal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838200"/>
            <a:ext cx="28527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 Box 5"/>
          <p:cNvSpPr txBox="1">
            <a:spLocks noChangeArrowheads="1"/>
          </p:cNvSpPr>
          <p:nvPr/>
        </p:nvSpPr>
        <p:spPr bwMode="auto">
          <a:xfrm>
            <a:off x="5562600" y="5715000"/>
            <a:ext cx="259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pPr>
            <a:r>
              <a:rPr lang="en-US" sz="1600"/>
              <a:t>Women in West Indies</a:t>
            </a:r>
          </a:p>
        </p:txBody>
      </p:sp>
      <p:sp>
        <p:nvSpPr>
          <p:cNvPr id="14340" name="Text Box 6"/>
          <p:cNvSpPr txBox="1">
            <a:spLocks noChangeArrowheads="1"/>
          </p:cNvSpPr>
          <p:nvPr/>
        </p:nvSpPr>
        <p:spPr bwMode="auto">
          <a:xfrm>
            <a:off x="838200" y="1066800"/>
            <a:ext cx="35814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30000"/>
              </a:spcBef>
            </a:pPr>
            <a:r>
              <a:rPr lang="en-US"/>
              <a:t>Their first order of business was an attempt to compare the distinctive characteristics of black and white people. </a:t>
            </a:r>
          </a:p>
          <a:p>
            <a:pPr eaLnBrk="1" hangingPunct="1">
              <a:spcBef>
                <a:spcPct val="50000"/>
              </a:spcBef>
            </a:pPr>
            <a:endParaRPr 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609600" y="838200"/>
            <a:ext cx="662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algn="ctr" eaLnBrk="1" hangingPunct="1">
              <a:spcBef>
                <a:spcPct val="50000"/>
              </a:spcBef>
            </a:pPr>
            <a:r>
              <a:rPr lang="en-US" sz="3200"/>
              <a:t>The Four Fields of Anthropology</a:t>
            </a:r>
          </a:p>
        </p:txBody>
      </p:sp>
      <p:sp>
        <p:nvSpPr>
          <p:cNvPr id="21507" name="Text Box 5"/>
          <p:cNvSpPr txBox="1">
            <a:spLocks noChangeArrowheads="1"/>
          </p:cNvSpPr>
          <p:nvPr/>
        </p:nvSpPr>
        <p:spPr bwMode="auto">
          <a:xfrm>
            <a:off x="838200" y="2895600"/>
            <a:ext cx="48768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rgbClr val="000066"/>
                </a:solidFill>
                <a:latin typeface="Lucida Sans Unicode" pitchFamily="34" charset="0"/>
              </a:defRPr>
            </a:lvl1pPr>
            <a:lvl2pPr marL="742950" indent="-285750" eaLnBrk="0" hangingPunct="0">
              <a:defRPr sz="2400">
                <a:solidFill>
                  <a:srgbClr val="000066"/>
                </a:solidFill>
                <a:latin typeface="Lucida Sans Unicode" pitchFamily="34" charset="0"/>
              </a:defRPr>
            </a:lvl2pPr>
            <a:lvl3pPr marL="1143000" indent="-228600" eaLnBrk="0" hangingPunct="0">
              <a:defRPr sz="2400">
                <a:solidFill>
                  <a:srgbClr val="000066"/>
                </a:solidFill>
                <a:latin typeface="Lucida Sans Unicode" pitchFamily="34" charset="0"/>
              </a:defRPr>
            </a:lvl3pPr>
            <a:lvl4pPr marL="1600200" indent="-228600" eaLnBrk="0" hangingPunct="0">
              <a:defRPr sz="2400">
                <a:solidFill>
                  <a:srgbClr val="000066"/>
                </a:solidFill>
                <a:latin typeface="Lucida Sans Unicode" pitchFamily="34" charset="0"/>
              </a:defRPr>
            </a:lvl4pPr>
            <a:lvl5pPr marL="2057400" indent="-228600" eaLnBrk="0" hangingPunct="0">
              <a:defRPr sz="2400">
                <a:solidFill>
                  <a:srgbClr val="000066"/>
                </a:solidFill>
                <a:latin typeface="Lucida Sans Unicode" pitchFamily="34" charset="0"/>
              </a:defRPr>
            </a:lvl5pPr>
            <a:lvl6pPr marL="2514600" indent="-228600" eaLnBrk="0" fontAlgn="base" hangingPunct="0">
              <a:spcBef>
                <a:spcPct val="0"/>
              </a:spcBef>
              <a:spcAft>
                <a:spcPct val="0"/>
              </a:spcAft>
              <a:defRPr sz="2400">
                <a:solidFill>
                  <a:srgbClr val="000066"/>
                </a:solidFill>
                <a:latin typeface="Lucida Sans Unicode" pitchFamily="34" charset="0"/>
              </a:defRPr>
            </a:lvl6pPr>
            <a:lvl7pPr marL="2971800" indent="-228600" eaLnBrk="0" fontAlgn="base" hangingPunct="0">
              <a:spcBef>
                <a:spcPct val="0"/>
              </a:spcBef>
              <a:spcAft>
                <a:spcPct val="0"/>
              </a:spcAft>
              <a:defRPr sz="2400">
                <a:solidFill>
                  <a:srgbClr val="000066"/>
                </a:solidFill>
                <a:latin typeface="Lucida Sans Unicode" pitchFamily="34" charset="0"/>
              </a:defRPr>
            </a:lvl7pPr>
            <a:lvl8pPr marL="3429000" indent="-228600" eaLnBrk="0" fontAlgn="base" hangingPunct="0">
              <a:spcBef>
                <a:spcPct val="0"/>
              </a:spcBef>
              <a:spcAft>
                <a:spcPct val="0"/>
              </a:spcAft>
              <a:defRPr sz="2400">
                <a:solidFill>
                  <a:srgbClr val="000066"/>
                </a:solidFill>
                <a:latin typeface="Lucida Sans Unicode" pitchFamily="34" charset="0"/>
              </a:defRPr>
            </a:lvl8pPr>
            <a:lvl9pPr marL="3886200" indent="-228600" eaLnBrk="0" fontAlgn="base" hangingPunct="0">
              <a:spcBef>
                <a:spcPct val="0"/>
              </a:spcBef>
              <a:spcAft>
                <a:spcPct val="0"/>
              </a:spcAft>
              <a:defRPr sz="2400">
                <a:solidFill>
                  <a:srgbClr val="000066"/>
                </a:solidFill>
                <a:latin typeface="Lucida Sans Unicode" pitchFamily="34" charset="0"/>
              </a:defRPr>
            </a:lvl9pPr>
          </a:lstStyle>
          <a:p>
            <a:pPr eaLnBrk="1" hangingPunct="1">
              <a:spcBef>
                <a:spcPct val="50000"/>
              </a:spcBef>
              <a:buFontTx/>
              <a:buAutoNum type="arabicPeriod"/>
            </a:pPr>
            <a:r>
              <a:rPr lang="en-US"/>
              <a:t>Physical Anthropology</a:t>
            </a:r>
          </a:p>
          <a:p>
            <a:pPr eaLnBrk="1" hangingPunct="1">
              <a:spcBef>
                <a:spcPct val="50000"/>
              </a:spcBef>
              <a:buFontTx/>
              <a:buAutoNum type="arabicPeriod"/>
            </a:pPr>
            <a:r>
              <a:rPr lang="en-US"/>
              <a:t>Archaeology</a:t>
            </a:r>
          </a:p>
          <a:p>
            <a:pPr eaLnBrk="1" hangingPunct="1">
              <a:spcBef>
                <a:spcPct val="50000"/>
              </a:spcBef>
              <a:buFontTx/>
              <a:buAutoNum type="arabicPeriod"/>
            </a:pPr>
            <a:r>
              <a:rPr lang="en-US"/>
              <a:t>Anthropological Linguistics</a:t>
            </a:r>
          </a:p>
          <a:p>
            <a:pPr eaLnBrk="1" hangingPunct="1">
              <a:spcBef>
                <a:spcPct val="50000"/>
              </a:spcBef>
              <a:buFontTx/>
              <a:buAutoNum type="arabicPeriod"/>
            </a:pPr>
            <a:r>
              <a:rPr lang="en-US"/>
              <a:t>Cultural Anthropology</a:t>
            </a:r>
          </a:p>
        </p:txBody>
      </p:sp>
      <p:pic>
        <p:nvPicPr>
          <p:cNvPr id="21508" name="Picture 6" descr="A cartoon showing a figure in a grass skirt with a feather headdress looking out a window. Two similarly dressed figures are running from the room with lamps, stereos, and a television. The figure at the window sees approaching anthropologists. He says &quot;Anthropologists, anthropologist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133600"/>
            <a:ext cx="3163888"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AS_AUDIO" val="1"/>
  <p:tag name="AUDIO_FILE_LOCATION" val="C:\Users\Jennifer\Documents\Cultural Anthropology\New Cultural Anthro PP\NW1 Introduction to Anthropology.pptx.mov"/>
  <p:tag name="MOVIE_LENGTH" val="588137"/>
  <p:tag name="START_FRAMES_STRING" val="256,0,1688,257,1688,15717,258,17405,11837,281,29242,12746,259,41988,14425,260,56413,13199,261,69612,9080,262,78692,16474,263,95166,15729,264,110895,14643,274,125538,32314,265,157852,29750,266,187602,11194,278,198796,4957,267,203753,18765,279,222518,38211,268,260729,28678,280,289407,4004,269,293411,9281,275,302692,7026,282,309718,46795,283,356513,47704,284,404217,24846,285,429063,20885,270,449948,11551,271,461499,12399,272,473898,33428,273,507326,40888,276,548214,39923,"/>
  <p:tag name="AUTHOR_TEXT" val="Jennifer Anderson"/>
  <p:tag name="COPYRIGHT_TEXT" val="Jennifer Anderson"/>
  <p:tag name="DATE_TEXT" val="11/12/2007"/>
  <p:tag name="TITLE_TEXT" val="Introduction to Anthropology 1"/>
  <p:tag name="COURSE_TEXT" val="Cultural Anthropology"/>
</p:tagLst>
</file>

<file path=ppt/tags/tag10.xml><?xml version="1.0" encoding="utf-8"?>
<p:tagLst xmlns:a="http://schemas.openxmlformats.org/drawingml/2006/main" xmlns:r="http://schemas.openxmlformats.org/officeDocument/2006/relationships" xmlns:p="http://schemas.openxmlformats.org/presentationml/2006/main">
  <p:tag name="SLIDE_TITLE" val="The Four Fields"/>
</p:tagLst>
</file>

<file path=ppt/tags/tag11.xml><?xml version="1.0" encoding="utf-8"?>
<p:tagLst xmlns:a="http://schemas.openxmlformats.org/drawingml/2006/main" xmlns:r="http://schemas.openxmlformats.org/officeDocument/2006/relationships" xmlns:p="http://schemas.openxmlformats.org/presentationml/2006/main">
  <p:tag name="SLIDE_TITLE" val="Physical Anthropology"/>
</p:tagLst>
</file>

<file path=ppt/tags/tag12.xml><?xml version="1.0" encoding="utf-8"?>
<p:tagLst xmlns:a="http://schemas.openxmlformats.org/drawingml/2006/main" xmlns:r="http://schemas.openxmlformats.org/officeDocument/2006/relationships" xmlns:p="http://schemas.openxmlformats.org/presentationml/2006/main">
  <p:tag name="SLIDE_TITLE" val="Archaeology"/>
</p:tagLst>
</file>

<file path=ppt/tags/tag13.xml><?xml version="1.0" encoding="utf-8"?>
<p:tagLst xmlns:a="http://schemas.openxmlformats.org/drawingml/2006/main" xmlns:r="http://schemas.openxmlformats.org/officeDocument/2006/relationships" xmlns:p="http://schemas.openxmlformats.org/presentationml/2006/main">
  <p:tag name="SLIDE_TITLE" val="Cultural Anthropology"/>
</p:tagLst>
</file>

<file path=ppt/tags/tag14.xml><?xml version="1.0" encoding="utf-8"?>
<p:tagLst xmlns:a="http://schemas.openxmlformats.org/drawingml/2006/main" xmlns:r="http://schemas.openxmlformats.org/officeDocument/2006/relationships" xmlns:p="http://schemas.openxmlformats.org/presentationml/2006/main">
  <p:tag name="SLIDE_TITLE" val="The Concept of Culture"/>
</p:tagLst>
</file>

<file path=ppt/tags/tag15.xml><?xml version="1.0" encoding="utf-8"?>
<p:tagLst xmlns:a="http://schemas.openxmlformats.org/drawingml/2006/main" xmlns:r="http://schemas.openxmlformats.org/officeDocument/2006/relationships" xmlns:p="http://schemas.openxmlformats.org/presentationml/2006/main">
  <p:tag name="SLIDE_TITLE" val="The Definition of Culture"/>
</p:tagLst>
</file>

<file path=ppt/tags/tag16.xml><?xml version="1.0" encoding="utf-8"?>
<p:tagLst xmlns:a="http://schemas.openxmlformats.org/drawingml/2006/main" xmlns:r="http://schemas.openxmlformats.org/officeDocument/2006/relationships" xmlns:p="http://schemas.openxmlformats.org/presentationml/2006/main">
  <p:tag name="SLIDE_TITLE" val="Diffusion"/>
</p:tagLst>
</file>

<file path=ppt/tags/tag2.xml><?xml version="1.0" encoding="utf-8"?>
<p:tagLst xmlns:a="http://schemas.openxmlformats.org/drawingml/2006/main" xmlns:r="http://schemas.openxmlformats.org/officeDocument/2006/relationships" xmlns:p="http://schemas.openxmlformats.org/presentationml/2006/main">
  <p:tag name="SLIDE_TITLE" val="Defining Anthropology"/>
</p:tagLst>
</file>

<file path=ppt/tags/tag3.xml><?xml version="1.0" encoding="utf-8"?>
<p:tagLst xmlns:a="http://schemas.openxmlformats.org/drawingml/2006/main" xmlns:r="http://schemas.openxmlformats.org/officeDocument/2006/relationships" xmlns:p="http://schemas.openxmlformats.org/presentationml/2006/main">
  <p:tag name="SLIDE_TITLE" val="The Origin of Social Sciences"/>
</p:tagLst>
</file>

<file path=ppt/tags/tag4.xml><?xml version="1.0" encoding="utf-8"?>
<p:tagLst xmlns:a="http://schemas.openxmlformats.org/drawingml/2006/main" xmlns:r="http://schemas.openxmlformats.org/officeDocument/2006/relationships" xmlns:p="http://schemas.openxmlformats.org/presentationml/2006/main">
  <p:tag name="SLIDE_TITLE" val="Dead-Ends"/>
</p:tagLst>
</file>

<file path=ppt/tags/tag5.xml><?xml version="1.0" encoding="utf-8"?>
<p:tagLst xmlns:a="http://schemas.openxmlformats.org/drawingml/2006/main" xmlns:r="http://schemas.openxmlformats.org/officeDocument/2006/relationships" xmlns:p="http://schemas.openxmlformats.org/presentationml/2006/main">
  <p:tag name="SLIDE_TITLE" val="The Age of Enlightenment"/>
</p:tagLst>
</file>

<file path=ppt/tags/tag6.xml><?xml version="1.0" encoding="utf-8"?>
<p:tagLst xmlns:a="http://schemas.openxmlformats.org/drawingml/2006/main" xmlns:r="http://schemas.openxmlformats.org/officeDocument/2006/relationships" xmlns:p="http://schemas.openxmlformats.org/presentationml/2006/main">
  <p:tag name="SLIDE_TITLE" val="The Society of the Observers of Man"/>
</p:tagLst>
</file>

<file path=ppt/tags/tag7.xml><?xml version="1.0" encoding="utf-8"?>
<p:tagLst xmlns:a="http://schemas.openxmlformats.org/drawingml/2006/main" xmlns:r="http://schemas.openxmlformats.org/officeDocument/2006/relationships" xmlns:p="http://schemas.openxmlformats.org/presentationml/2006/main">
  <p:tag name="SLIDE_TITLE" val="Early Ethnographers"/>
</p:tagLst>
</file>

<file path=ppt/tags/tag8.xml><?xml version="1.0" encoding="utf-8"?>
<p:tagLst xmlns:a="http://schemas.openxmlformats.org/drawingml/2006/main" xmlns:r="http://schemas.openxmlformats.org/officeDocument/2006/relationships" xmlns:p="http://schemas.openxmlformats.org/presentationml/2006/main">
  <p:tag name="SLIDE_TITLE" val="The Society for the Protection of Aborigines"/>
</p:tagLst>
</file>

<file path=ppt/tags/tag9.xml><?xml version="1.0" encoding="utf-8"?>
<p:tagLst xmlns:a="http://schemas.openxmlformats.org/drawingml/2006/main" xmlns:r="http://schemas.openxmlformats.org/officeDocument/2006/relationships" xmlns:p="http://schemas.openxmlformats.org/presentationml/2006/main">
  <p:tag name="SLIDE_TITLE" val="Differences Between Black and White"/>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66"/>
            </a:solidFill>
            <a:effectLst/>
            <a:latin typeface="Lucida Sans Unicode"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66"/>
            </a:solidFill>
            <a:effectLst/>
            <a:latin typeface="Lucida Sans Unicode"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12631</TotalTime>
  <Words>1617</Words>
  <Application>Microsoft Office PowerPoint</Application>
  <PresentationFormat>On-screen Show (4:3)</PresentationFormat>
  <Paragraphs>70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Lucida Sans Unicode</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Anthropological Linguistics</vt:lpstr>
      <vt:lpstr>PowerPoint Presentation</vt:lpstr>
      <vt:lpstr>PowerPoint Presentation</vt:lpstr>
      <vt:lpstr>PowerPoint Presentation</vt:lpstr>
      <vt:lpstr>PowerPoint Presentation</vt:lpstr>
    </vt:vector>
  </TitlesOfParts>
  <Company>CABRILLO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Anderson</dc:creator>
  <cp:lastModifiedBy>Huma Ittefaq</cp:lastModifiedBy>
  <cp:revision>65</cp:revision>
  <cp:lastPrinted>2011-01-24T17:03:14Z</cp:lastPrinted>
  <dcterms:created xsi:type="dcterms:W3CDTF">2004-08-20T19:33:46Z</dcterms:created>
  <dcterms:modified xsi:type="dcterms:W3CDTF">2023-04-25T13:05:07Z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